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29" r:id="rId2"/>
    <p:sldId id="476" r:id="rId3"/>
    <p:sldId id="469" r:id="rId4"/>
    <p:sldId id="470" r:id="rId5"/>
    <p:sldId id="471" r:id="rId6"/>
    <p:sldId id="472" r:id="rId7"/>
    <p:sldId id="473" r:id="rId8"/>
    <p:sldId id="474" r:id="rId9"/>
    <p:sldId id="47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016" autoAdjust="0"/>
  </p:normalViewPr>
  <p:slideViewPr>
    <p:cSldViewPr snapToGrid="0">
      <p:cViewPr varScale="1">
        <p:scale>
          <a:sx n="102" d="100"/>
          <a:sy n="102" d="100"/>
        </p:scale>
        <p:origin x="19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BB50A-0E65-384C-BAFD-840EA4574E2F}" type="datetimeFigureOut">
              <a:rPr lang="en-US" smtClean="0"/>
              <a:t>8/14/20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1E91D-17CA-B147-88ED-7BA7466B9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503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0E8B9-F2F3-6448-991D-5CBF074E93E4}" type="datetimeFigureOut">
              <a:rPr lang="en-US" smtClean="0"/>
              <a:t>8/14/20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ED2E5-F691-9B44-951E-88C3CB78D0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7073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70" y="1576325"/>
            <a:ext cx="3729173" cy="530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92510"/>
            <a:ext cx="7772400" cy="1470025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48285"/>
            <a:ext cx="777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27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4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5477"/>
            <a:ext cx="2057400" cy="51406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5477"/>
            <a:ext cx="6019800" cy="514068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441A67-FCC4-934D-9412-0607F39AE4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9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F497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7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37702"/>
            <a:ext cx="4038600" cy="38884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37702"/>
            <a:ext cx="4038600" cy="38884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91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0695"/>
            <a:ext cx="4040188" cy="680080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013841"/>
            <a:ext cx="4040188" cy="3112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40695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013841"/>
            <a:ext cx="4041775" cy="3112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7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6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0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5476"/>
            <a:ext cx="3008313" cy="1000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85477"/>
            <a:ext cx="5111750" cy="51406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5708"/>
            <a:ext cx="3008313" cy="41404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7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85475"/>
            <a:ext cx="5486400" cy="37420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ord-school-wordmark_with-block-m2-yellow-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50" y="350192"/>
            <a:ext cx="2314700" cy="3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854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37702"/>
            <a:ext cx="8229600" cy="3888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92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rgbClr val="233368"/>
                </a:solidFill>
              </a:defRPr>
            </a:lvl1pPr>
          </a:lstStyle>
          <a:p>
            <a:fld id="{90D713CD-6EDE-584C-B557-25CE5CD66B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6495590"/>
            <a:ext cx="2485812" cy="2616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100" dirty="0">
                <a:solidFill>
                  <a:srgbClr val="233368"/>
                </a:solidFill>
                <a:latin typeface="Cambria"/>
                <a:cs typeface="Cambria"/>
              </a:rPr>
              <a:t>www.fordschool.umich.edu</a:t>
            </a:r>
          </a:p>
        </p:txBody>
      </p:sp>
    </p:spTree>
    <p:extLst>
      <p:ext uri="{BB962C8B-B14F-4D97-AF65-F5344CB8AC3E}">
        <p14:creationId xmlns:p14="http://schemas.microsoft.com/office/powerpoint/2010/main" val="88838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1F497D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F497D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F497D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F497D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Proliferation of PTAs </a:t>
            </a:r>
            <a:br>
              <a:rPr lang="en-US" dirty="0"/>
            </a:br>
            <a:r>
              <a:rPr lang="en-US" dirty="0"/>
              <a:t>to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PTAs – specifically, FTAs – are proliferating.</a:t>
            </a:r>
          </a:p>
          <a:p>
            <a:r>
              <a:rPr lang="en-US" dirty="0"/>
              <a:t>The following charts show their number as reported to the WTO.  Each matrix shows, for the 66 largest countries by GDP, </a:t>
            </a:r>
          </a:p>
          <a:p>
            <a:pPr lvl="1"/>
            <a:r>
              <a:rPr lang="en-US" dirty="0"/>
              <a:t>the membership by 5-year intervals, 1990-2020, of each pair of countries in FTAs, </a:t>
            </a:r>
          </a:p>
          <a:p>
            <a:pPr lvl="1"/>
            <a:r>
              <a:rPr lang="en-US" dirty="0"/>
              <a:t>followed by FTAs plus Customs Unions, 2020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30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2850-46D9-904A-966A-C9B03439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0:  Introduction &amp;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47D49-0C9F-294E-9941-8898CF5A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3D0DB4-A768-3043-9793-5DA4BE8610C9}"/>
              </a:ext>
            </a:extLst>
          </p:cNvPr>
          <p:cNvSpPr/>
          <p:nvPr/>
        </p:nvSpPr>
        <p:spPr>
          <a:xfrm>
            <a:off x="250521" y="87682"/>
            <a:ext cx="8630432" cy="6663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89798-8221-0B49-8469-302150B8C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3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2850-46D9-904A-966A-C9B03439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0:  Introduction &amp;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47D49-0C9F-294E-9941-8898CF5A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CAE4D8-E32E-7841-A77A-BAEA8D120CAA}"/>
              </a:ext>
            </a:extLst>
          </p:cNvPr>
          <p:cNvSpPr/>
          <p:nvPr/>
        </p:nvSpPr>
        <p:spPr>
          <a:xfrm>
            <a:off x="250521" y="87682"/>
            <a:ext cx="8630432" cy="6663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EE8418-69AF-2A43-8CE6-94EDFD3DD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21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2850-46D9-904A-966A-C9B03439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0:  Introduction &amp;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47D49-0C9F-294E-9941-8898CF5A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AC4C95-2C9D-E641-8087-67E0853A8FCD}"/>
              </a:ext>
            </a:extLst>
          </p:cNvPr>
          <p:cNvSpPr/>
          <p:nvPr/>
        </p:nvSpPr>
        <p:spPr>
          <a:xfrm>
            <a:off x="250521" y="87682"/>
            <a:ext cx="8630432" cy="6663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092131-1DDF-274A-B219-6C965343E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26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2850-46D9-904A-966A-C9B03439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0:  Introduction &amp;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47D49-0C9F-294E-9941-8898CF5A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676B61-4499-F141-A711-BDEBB06AA14B}"/>
              </a:ext>
            </a:extLst>
          </p:cNvPr>
          <p:cNvSpPr/>
          <p:nvPr/>
        </p:nvSpPr>
        <p:spPr>
          <a:xfrm>
            <a:off x="250521" y="87682"/>
            <a:ext cx="8630432" cy="6663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3B7134-6E81-4247-9B36-36AD3D93D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35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2850-46D9-904A-966A-C9B03439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0:  Introduction &amp;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47D49-0C9F-294E-9941-8898CF5A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31FD70-57B6-A947-9B08-8AB1F541AD9D}"/>
              </a:ext>
            </a:extLst>
          </p:cNvPr>
          <p:cNvSpPr/>
          <p:nvPr/>
        </p:nvSpPr>
        <p:spPr>
          <a:xfrm>
            <a:off x="250521" y="87682"/>
            <a:ext cx="8630432" cy="6663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BFA392-91B6-5346-86EC-78658BA13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91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2850-46D9-904A-966A-C9B03439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0:  Introduction &amp;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47D49-0C9F-294E-9941-8898CF5A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DC557C-49DD-B548-9748-D137C9001B39}"/>
              </a:ext>
            </a:extLst>
          </p:cNvPr>
          <p:cNvSpPr/>
          <p:nvPr/>
        </p:nvSpPr>
        <p:spPr>
          <a:xfrm>
            <a:off x="250521" y="87682"/>
            <a:ext cx="8630432" cy="6663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3ED2D6-F55A-3D40-8F7F-9C6C8787D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42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2850-46D9-904A-966A-C9B03439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0:  Introduction &amp;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47D49-0C9F-294E-9941-8898CF5A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ED3F8C-DF76-9244-9459-41E18116EF3E}"/>
              </a:ext>
            </a:extLst>
          </p:cNvPr>
          <p:cNvSpPr/>
          <p:nvPr/>
        </p:nvSpPr>
        <p:spPr>
          <a:xfrm>
            <a:off x="250521" y="87682"/>
            <a:ext cx="8630432" cy="6663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B0E530-FB65-0348-B8DD-6EA455527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64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72850-46D9-904A-966A-C9B03439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0:  Introduction &amp;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47D49-0C9F-294E-9941-8898CF5A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BF4C5F-5784-804C-9B26-2A02DD4496AE}"/>
              </a:ext>
            </a:extLst>
          </p:cNvPr>
          <p:cNvSpPr/>
          <p:nvPr/>
        </p:nvSpPr>
        <p:spPr>
          <a:xfrm>
            <a:off x="250521" y="87682"/>
            <a:ext cx="8630432" cy="6663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FC42F1-6810-1B47-964F-FDC76D972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04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21297</TotalTime>
  <Words>121</Words>
  <Application>Microsoft Macintosh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</vt:lpstr>
      <vt:lpstr>Office Theme</vt:lpstr>
      <vt:lpstr>The Proliferation of PTAs  to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Katie Talik</dc:creator>
  <cp:lastModifiedBy>Microsoft Office User</cp:lastModifiedBy>
  <cp:revision>59</cp:revision>
  <dcterms:created xsi:type="dcterms:W3CDTF">2012-05-22T13:39:22Z</dcterms:created>
  <dcterms:modified xsi:type="dcterms:W3CDTF">2020-08-14T19:43:14Z</dcterms:modified>
</cp:coreProperties>
</file>